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69" r:id="rId2"/>
    <p:sldId id="264" r:id="rId3"/>
    <p:sldId id="265" r:id="rId4"/>
    <p:sldId id="260" r:id="rId5"/>
    <p:sldId id="342" r:id="rId6"/>
    <p:sldId id="343" r:id="rId7"/>
    <p:sldId id="341" r:id="rId8"/>
    <p:sldId id="320" r:id="rId9"/>
    <p:sldId id="334" r:id="rId10"/>
    <p:sldId id="335" r:id="rId11"/>
    <p:sldId id="336" r:id="rId12"/>
    <p:sldId id="318" r:id="rId13"/>
    <p:sldId id="283" r:id="rId14"/>
    <p:sldId id="325" r:id="rId15"/>
    <p:sldId id="284" r:id="rId16"/>
    <p:sldId id="337" r:id="rId17"/>
    <p:sldId id="338" r:id="rId18"/>
    <p:sldId id="339" r:id="rId19"/>
    <p:sldId id="340" r:id="rId20"/>
    <p:sldId id="331" r:id="rId21"/>
    <p:sldId id="332" r:id="rId22"/>
    <p:sldId id="317" r:id="rId23"/>
    <p:sldId id="267" r:id="rId24"/>
  </p:sldIdLst>
  <p:sldSz cx="9144000" cy="5143500" type="screen16x9"/>
  <p:notesSz cx="6858000" cy="9144000"/>
  <p:embeddedFontLst>
    <p:embeddedFont>
      <p:font typeface="仿宋" panose="02010609060101010101" pitchFamily="49" charset="-122"/>
      <p:regular r:id="rId26"/>
    </p:embeddedFont>
    <p:embeddedFont>
      <p:font typeface="微软雅黑" panose="020B0503020204020204" pitchFamily="34" charset="-122"/>
      <p:regular r:id="rId27"/>
      <p:bold r:id="rId28"/>
    </p:embeddedFont>
    <p:embeddedFont>
      <p:font typeface="方正汉真广标简体" panose="02010600030101010101" charset="-122"/>
      <p:regular r:id="rId29"/>
    </p:embeddedFont>
    <p:embeddedFont>
      <p:font typeface="隶书" panose="02010509060101010101" pitchFamily="49" charset="-122"/>
      <p:regular r:id="rId30"/>
    </p:embeddedFont>
    <p:embeddedFont>
      <p:font typeface="Broadway" panose="04040905080B02020502" pitchFamily="82" charset="0"/>
      <p:regular r:id="rId31"/>
    </p:embeddedFont>
    <p:embeddedFont>
      <p:font typeface="Wingdings 2" panose="05020102010507070707" pitchFamily="18" charset="2"/>
      <p:regular r:id="rId32"/>
    </p:embeddedFont>
    <p:embeddedFont>
      <p:font typeface="方正细圆简体" panose="02010600030101010101" charset="-122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78" d="100"/>
          <a:sy n="78" d="100"/>
        </p:scale>
        <p:origin x="-1541" y="-581"/>
      </p:cViewPr>
      <p:guideLst>
        <p:guide orient="horz" pos="1627"/>
        <p:guide orient="horz" pos="259"/>
        <p:guide orient="horz" pos="2977"/>
        <p:guide pos="508"/>
        <p:guide pos="2970"/>
        <p:guide pos="523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7305A0-C644-4292-A5A5-A33F00858024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566B3-FAB8-4C8E-B6D7-7943FDBDB7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18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566B3-FAB8-4C8E-B6D7-7943FDBDB7BA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3CAAC-809A-4851-8204-EDE4993AF3CF}" type="datetimeFigureOut">
              <a:rPr lang="zh-CN" altLang="en-US" smtClean="0"/>
              <a:t>2017/10/29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46A6-275E-4B30-8D13-893CA875A7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2000">
    <p:push dir="u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911946" y="2115921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213795" y="1776160"/>
            <a:ext cx="481689" cy="498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530471" y="3651870"/>
            <a:ext cx="481689" cy="498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448814" y="2571750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91121" y="1034932"/>
            <a:ext cx="437371" cy="440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787883" y="922188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21086" y="3459131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148064" y="3291830"/>
            <a:ext cx="481689" cy="498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471782" y="3596426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160782" y="3299773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304798" y="2795717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228184" y="4120475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538479" y="4043194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711414" y="884131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353894" y="620058"/>
            <a:ext cx="437371" cy="440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464658" y="921205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455109" y="1771589"/>
            <a:ext cx="437371" cy="440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751512" y="267494"/>
            <a:ext cx="4392488" cy="4392488"/>
            <a:chOff x="4644008" y="267494"/>
            <a:chExt cx="4392488" cy="4392488"/>
          </a:xfrm>
        </p:grpSpPr>
        <p:sp>
          <p:nvSpPr>
            <p:cNvPr id="47" name="TextBox 46"/>
            <p:cNvSpPr txBox="1"/>
            <p:nvPr/>
          </p:nvSpPr>
          <p:spPr>
            <a:xfrm>
              <a:off x="6581326" y="575925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56746" y="551600"/>
              <a:ext cx="56726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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376806" y="2435677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587647" y="786738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064250" y="3184539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023061" y="3363838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150785" y="3880134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99625" y="2025562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879089" y="2371947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4644008" y="267494"/>
              <a:ext cx="4392488" cy="439248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975673" y="785652"/>
            <a:ext cx="4960322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UML</a:t>
            </a:r>
            <a:r>
              <a:rPr lang="zh-CN" altLang="en-US" sz="5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及</a:t>
            </a:r>
            <a:r>
              <a:rPr lang="en-US" altLang="zh-CN" sz="5800" dirty="0" err="1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StarUML</a:t>
            </a:r>
            <a:r>
              <a:rPr lang="zh-CN" altLang="en-US" sz="5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介绍</a:t>
            </a:r>
            <a:endParaRPr lang="zh-CN" altLang="en-US" sz="5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20160" y="2542714"/>
            <a:ext cx="3451840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G4</a:t>
            </a:r>
            <a:r>
              <a:rPr lang="zh-CN" altLang="en-US" sz="320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小组</a:t>
            </a:r>
          </a:p>
        </p:txBody>
      </p:sp>
      <p:sp>
        <p:nvSpPr>
          <p:cNvPr id="2" name="等腰三角形 1"/>
          <p:cNvSpPr/>
          <p:nvPr/>
        </p:nvSpPr>
        <p:spPr>
          <a:xfrm>
            <a:off x="0" y="2291969"/>
            <a:ext cx="1403648" cy="2851529"/>
          </a:xfrm>
          <a:prstGeom prst="triangle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media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16632" y="4100194"/>
            <a:ext cx="609600" cy="609600"/>
          </a:xfrm>
          <a:prstGeom prst="rect">
            <a:avLst/>
          </a:prstGeom>
        </p:spPr>
      </p:pic>
      <p:sp>
        <p:nvSpPr>
          <p:cNvPr id="4" name="TextBox 7"/>
          <p:cNvSpPr txBox="1"/>
          <p:nvPr/>
        </p:nvSpPr>
        <p:spPr>
          <a:xfrm>
            <a:off x="1120160" y="3292014"/>
            <a:ext cx="3451840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sz="3200" dirty="0" smtClean="0">
                <a:solidFill>
                  <a:schemeClr val="bg1"/>
                </a:solidFill>
                <a:latin typeface="方正细圆简体" panose="03000509000000000000" pitchFamily="65" charset="-122"/>
                <a:ea typeface="方正细圆简体" panose="03000509000000000000" pitchFamily="65" charset="-122"/>
              </a:rPr>
              <a:t>组长：郑丁公</a:t>
            </a:r>
          </a:p>
        </p:txBody>
      </p:sp>
      <p:sp>
        <p:nvSpPr>
          <p:cNvPr id="9" name="TextBox 7"/>
          <p:cNvSpPr txBox="1"/>
          <p:nvPr/>
        </p:nvSpPr>
        <p:spPr>
          <a:xfrm>
            <a:off x="1120140" y="4006850"/>
            <a:ext cx="751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 smtClean="0">
                <a:solidFill>
                  <a:schemeClr val="bg1"/>
                </a:solidFill>
                <a:latin typeface="方正细圆简体" panose="03000509000000000000" pitchFamily="65" charset="-122"/>
                <a:ea typeface="方正细圆简体" panose="03000509000000000000" pitchFamily="65" charset="-122"/>
              </a:rPr>
              <a:t>组员：嵇德宏，谢正树，张晓钒，张天颖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529" y="1525084"/>
            <a:ext cx="2796150" cy="20335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3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9" grpId="0"/>
      <p:bldP spid="38" grpId="0"/>
      <p:bldP spid="43" grpId="0"/>
      <p:bldP spid="51" grpId="0"/>
      <p:bldP spid="30" grpId="0"/>
      <p:bldP spid="33" grpId="0"/>
      <p:bldP spid="35" grpId="0"/>
      <p:bldP spid="36" grpId="0"/>
      <p:bldP spid="39" grpId="0"/>
      <p:bldP spid="42" grpId="0"/>
      <p:bldP spid="50" grpId="0"/>
      <p:bldP spid="5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58494" y="627534"/>
            <a:ext cx="782637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行为式图形（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Behavior diagrams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） 强调系统模型中触发的事件：</a:t>
            </a:r>
          </a:p>
          <a:p>
            <a:endParaRPr lang="zh-CN" altLang="en-US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活动图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(Activity diagram)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状态机图 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(State Machine diagram)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用例图 </a:t>
            </a:r>
            <a:r>
              <a:rPr lang="en-US" altLang="zh-CN" sz="2800" dirty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(Use Case Diagram)</a:t>
            </a:r>
          </a:p>
          <a:p>
            <a:endParaRPr lang="zh-CN" altLang="en-US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-552621"/>
            <a:ext cx="6912768" cy="569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4716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58494" y="627534"/>
            <a:ext cx="78263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沟通性图形（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Interaction diagrams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）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,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属于行为图形的子集合，强调系统模型中的资料流程：</a:t>
            </a:r>
          </a:p>
          <a:p>
            <a:endParaRPr lang="zh-CN" altLang="en-US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通信图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(Communication </a:t>
            </a:r>
            <a:r>
              <a:rPr lang="en-US" altLang="zh-CN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diagram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）</a:t>
            </a:r>
            <a:endParaRPr lang="en-US" altLang="zh-CN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交互概述图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(Interaction overview </a:t>
            </a:r>
            <a:r>
              <a:rPr lang="en-US" altLang="zh-CN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	diagram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) (UML 2.0)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循序图</a:t>
            </a:r>
            <a:r>
              <a:rPr lang="en-US" altLang="zh-CN" sz="2800" dirty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(Sequence diagram)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时间图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(UML Timing Diagram) (UML 2.0)</a:t>
            </a:r>
          </a:p>
          <a:p>
            <a:endParaRPr lang="zh-CN" altLang="en-US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-57364"/>
            <a:ext cx="6480720" cy="534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6765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125" y="0"/>
            <a:ext cx="5619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6660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568126" y="2127438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873574" y="1792475"/>
            <a:ext cx="45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250" y="3668185"/>
            <a:ext cx="45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04994" y="2583267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49450" y="1049328"/>
            <a:ext cx="4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44063" y="933705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77266" y="3470648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07843" y="3308145"/>
            <a:ext cx="45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127962" y="3607943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816962" y="3311290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960978" y="2807234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884364" y="4131992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194659" y="4054711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367594" y="895648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012223" y="634454"/>
            <a:ext cx="4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120838" y="932722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13438" y="1785985"/>
            <a:ext cx="4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39205" y="411163"/>
            <a:ext cx="4105150" cy="4105150"/>
            <a:chOff x="4644008" y="267494"/>
            <a:chExt cx="4392488" cy="4392488"/>
          </a:xfrm>
        </p:grpSpPr>
        <p:sp>
          <p:nvSpPr>
            <p:cNvPr id="47" name="TextBox 46"/>
            <p:cNvSpPr txBox="1"/>
            <p:nvPr/>
          </p:nvSpPr>
          <p:spPr>
            <a:xfrm>
              <a:off x="6581326" y="575925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56746" y="551600"/>
              <a:ext cx="56726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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376806" y="2435677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587647" y="786738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064250" y="3184539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023061" y="3363838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150785" y="3880134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99625" y="2025562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879089" y="2371947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4644008" y="267494"/>
              <a:ext cx="4392488" cy="439248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剪去单角的矩形 61"/>
          <p:cNvSpPr/>
          <p:nvPr/>
        </p:nvSpPr>
        <p:spPr>
          <a:xfrm flipH="1">
            <a:off x="5840730" y="1301750"/>
            <a:ext cx="2698750" cy="1599565"/>
          </a:xfrm>
          <a:prstGeom prst="snip1Rect">
            <a:avLst>
              <a:gd name="adj" fmla="val 2344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5625555" y="1086958"/>
            <a:ext cx="3108325" cy="2194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roadway" panose="04040905080B02020502" pitchFamily="82" charset="0"/>
              </a:rPr>
              <a:t>2.2</a:t>
            </a:r>
            <a:endParaRPr lang="zh-CN" altLang="en-US" sz="13800" dirty="0">
              <a:solidFill>
                <a:schemeClr val="tx1">
                  <a:lumMod val="85000"/>
                  <a:lumOff val="15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374515" y="2914650"/>
            <a:ext cx="4451985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 err="1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StarUML</a:t>
            </a:r>
            <a:endParaRPr lang="en-US" altLang="zh-CN" sz="40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3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3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8" grpId="0"/>
      <p:bldP spid="51" grpId="0"/>
      <p:bldP spid="30" grpId="0"/>
      <p:bldP spid="35" grpId="0"/>
      <p:bldP spid="36" grpId="0"/>
      <p:bldP spid="39" grpId="0"/>
      <p:bldP spid="42" grpId="0"/>
      <p:bldP spid="50" grpId="0"/>
      <p:bldP spid="62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635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59447" y="555526"/>
            <a:ext cx="782637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外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文名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en-US" altLang="zh-CN" sz="2800" dirty="0" err="1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StarUML</a:t>
            </a:r>
            <a:r>
              <a:rPr lang="en-US" altLang="zh-CN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endParaRPr lang="en-US" altLang="zh-CN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简    称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SU 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所属国家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韩国 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工具种类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开放源码的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UML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开发工具 </a:t>
            </a:r>
            <a:endParaRPr lang="en-US" altLang="zh-CN" sz="2800" dirty="0" smtClean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25023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635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5" name="Picture 1" descr="C:\Users\zdg\AppData\Roaming\Tencent\Users\380207345\TIM\WinTemp\RichOle\V63%H5CGVL)A~IHA{9DDUU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0975"/>
            <a:ext cx="67627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zdg\AppData\Roaming\Tencent\Users\380207345\TIM\WinTemp\RichOle\O{5067JOZ)I}[GQ)YDNBM1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4" y="627534"/>
            <a:ext cx="10842247" cy="4405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 flipV="1">
            <a:off x="635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AutoShape 1" descr="C:\Users\zdg\AppData\Roaming\Tencent\Users\380207345\TIM\WinTemp\RichOle\,R$3I(`BQ_)]_MJAU5I2T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2" descr="C:\Users\zdg\AppData\Roaming\Tencent\Users\380207345\TIM\WinTemp\RichOle\,R$3I(`BQ_)]_MJAU5I2T.pn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1350"/>
            <a:ext cx="98933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753987"/>
      </p:ext>
    </p:extLst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1" dur="2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 flipV="1">
            <a:off x="635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AutoShape 1" descr="C:\Users\zdg\AppData\Roaming\Tencent\Users\380207345\TIM\WinTemp\RichOle\,R$3I(`BQ_)]_MJAU5I2T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2" descr="C:\Users\zdg\AppData\Roaming\Tencent\Users\380207345\TIM\WinTemp\RichOle\,R$3I(`BQ_)]_MJAU5I2T.pn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1675"/>
            <a:ext cx="9664700" cy="374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4539233"/>
      </p:ext>
    </p:extLst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1" dur="2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 flipV="1">
            <a:off x="635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AutoShape 1" descr="C:\Users\zdg\AppData\Roaming\Tencent\Users\380207345\TIM\WinTemp\RichOle\,R$3I(`BQ_)]_MJAU5I2T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2" descr="C:\Users\zdg\AppData\Roaming\Tencent\Users\380207345\TIM\WinTemp\RichOle\,R$3I(`BQ_)]_MJAU5I2T.pn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097" name="Picture 1" descr="C:\Users\zdg\AppData\Roaming\Tencent\Users\380207345\TIM\WinTemp\RichOle\HC451U4]ZQ94KC3K0I$QZ}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5911"/>
            <a:ext cx="11617674" cy="4411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974388"/>
      </p:ext>
    </p:extLst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1" dur="2000" fill="hold"/>
                                        <p:tgtEl>
                                          <p:spTgt spid="40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 flipV="1">
            <a:off x="635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AutoShape 1" descr="C:\Users\zdg\AppData\Roaming\Tencent\Users\380207345\TIM\WinTemp\RichOle\,R$3I(`BQ_)]_MJAU5I2T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2" descr="C:\Users\zdg\AppData\Roaming\Tencent\Users\380207345\TIM\WinTemp\RichOle\,R$3I(`BQ_)]_MJAU5I2T.pn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088260" y="2110085"/>
            <a:ext cx="29674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实际演示</a:t>
            </a:r>
            <a:endParaRPr lang="zh-CN" altLang="en-U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15334126"/>
      </p:ext>
    </p:extLst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72272" y="0"/>
            <a:ext cx="7271728" cy="5143500"/>
          </a:xfrm>
          <a:custGeom>
            <a:avLst/>
            <a:gdLst>
              <a:gd name="connsiteX0" fmla="*/ 0 w 5868144"/>
              <a:gd name="connsiteY0" fmla="*/ 0 h 5143500"/>
              <a:gd name="connsiteX1" fmla="*/ 5868144 w 5868144"/>
              <a:gd name="connsiteY1" fmla="*/ 0 h 5143500"/>
              <a:gd name="connsiteX2" fmla="*/ 5868144 w 5868144"/>
              <a:gd name="connsiteY2" fmla="*/ 5143500 h 5143500"/>
              <a:gd name="connsiteX3" fmla="*/ 0 w 5868144"/>
              <a:gd name="connsiteY3" fmla="*/ 5143500 h 5143500"/>
              <a:gd name="connsiteX4" fmla="*/ 0 w 5868144"/>
              <a:gd name="connsiteY4" fmla="*/ 0 h 5143500"/>
              <a:gd name="connsiteX0-1" fmla="*/ 0 w 5868144"/>
              <a:gd name="connsiteY0-2" fmla="*/ 0 h 5143500"/>
              <a:gd name="connsiteX1-3" fmla="*/ 5868144 w 5868144"/>
              <a:gd name="connsiteY1-4" fmla="*/ 0 h 5143500"/>
              <a:gd name="connsiteX2-5" fmla="*/ 5868144 w 5868144"/>
              <a:gd name="connsiteY2-6" fmla="*/ 5143500 h 5143500"/>
              <a:gd name="connsiteX3-7" fmla="*/ 1762298 w 5868144"/>
              <a:gd name="connsiteY3-8" fmla="*/ 5126874 h 5143500"/>
              <a:gd name="connsiteX4-9" fmla="*/ 0 w 5868144"/>
              <a:gd name="connsiteY4-10" fmla="*/ 0 h 5143500"/>
              <a:gd name="connsiteX0-11" fmla="*/ 0 w 6416784"/>
              <a:gd name="connsiteY0-12" fmla="*/ 16625 h 5143500"/>
              <a:gd name="connsiteX1-13" fmla="*/ 6416784 w 6416784"/>
              <a:gd name="connsiteY1-14" fmla="*/ 0 h 5143500"/>
              <a:gd name="connsiteX2-15" fmla="*/ 6416784 w 6416784"/>
              <a:gd name="connsiteY2-16" fmla="*/ 5143500 h 5143500"/>
              <a:gd name="connsiteX3-17" fmla="*/ 2310938 w 6416784"/>
              <a:gd name="connsiteY3-18" fmla="*/ 5126874 h 5143500"/>
              <a:gd name="connsiteX4-19" fmla="*/ 0 w 6416784"/>
              <a:gd name="connsiteY4-20" fmla="*/ 16625 h 5143500"/>
              <a:gd name="connsiteX0-21" fmla="*/ 0 w 6384670"/>
              <a:gd name="connsiteY0-22" fmla="*/ 16625 h 5143500"/>
              <a:gd name="connsiteX1-23" fmla="*/ 6384670 w 6384670"/>
              <a:gd name="connsiteY1-24" fmla="*/ 0 h 5143500"/>
              <a:gd name="connsiteX2-25" fmla="*/ 6384670 w 6384670"/>
              <a:gd name="connsiteY2-26" fmla="*/ 5143500 h 5143500"/>
              <a:gd name="connsiteX3-27" fmla="*/ 2278824 w 6384670"/>
              <a:gd name="connsiteY3-28" fmla="*/ 5126874 h 5143500"/>
              <a:gd name="connsiteX4-29" fmla="*/ 0 w 6384670"/>
              <a:gd name="connsiteY4-30" fmla="*/ 16625 h 51435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384670" h="5143500">
                <a:moveTo>
                  <a:pt x="0" y="16625"/>
                </a:moveTo>
                <a:lnTo>
                  <a:pt x="6384670" y="0"/>
                </a:lnTo>
                <a:lnTo>
                  <a:pt x="6384670" y="5143500"/>
                </a:lnTo>
                <a:lnTo>
                  <a:pt x="2278824" y="5126874"/>
                </a:lnTo>
                <a:lnTo>
                  <a:pt x="0" y="16625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75656" y="195486"/>
            <a:ext cx="21013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gradFill>
                  <a:gsLst>
                    <a:gs pos="39000">
                      <a:srgbClr val="FFC000"/>
                    </a:gs>
                    <a:gs pos="40000">
                      <a:schemeClr val="tx1"/>
                    </a:gs>
                  </a:gsLst>
                  <a:lin ang="2004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r>
              <a:rPr lang="zh-CN" altLang="en-US" sz="4800" b="1" dirty="0" smtClean="0">
                <a:gradFill>
                  <a:gsLst>
                    <a:gs pos="39000">
                      <a:srgbClr val="FFC000"/>
                    </a:gs>
                    <a:gs pos="40000">
                      <a:schemeClr val="tx1"/>
                    </a:gs>
                  </a:gsLst>
                  <a:lin ang="2004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6000" b="1" dirty="0" smtClean="0">
                <a:gradFill>
                  <a:gsLst>
                    <a:gs pos="39000">
                      <a:srgbClr val="FFC000"/>
                    </a:gs>
                    <a:gs pos="40000">
                      <a:schemeClr val="tx1"/>
                    </a:gs>
                  </a:gsLst>
                  <a:lin ang="2004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sz="4800" b="1" dirty="0">
              <a:gradFill>
                <a:gsLst>
                  <a:gs pos="39000">
                    <a:srgbClr val="FFC000"/>
                  </a:gs>
                  <a:gs pos="40000">
                    <a:schemeClr val="tx1"/>
                  </a:gs>
                </a:gsLst>
                <a:lin ang="2004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 rot="5400000">
            <a:off x="816940" y="710186"/>
            <a:ext cx="12239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FFC000"/>
                </a:solidFill>
                <a:latin typeface="方正细圆简体" panose="03000509000000000000" pitchFamily="65" charset="-122"/>
                <a:ea typeface="方正细圆简体" panose="03000509000000000000" pitchFamily="65" charset="-122"/>
              </a:rPr>
              <a:t>contents</a:t>
            </a:r>
            <a:endParaRPr lang="zh-CN" altLang="en-US" sz="1600" dirty="0">
              <a:solidFill>
                <a:srgbClr val="FFC000"/>
              </a:solidFill>
              <a:latin typeface="方正细圆简体" panose="03000509000000000000" pitchFamily="65" charset="-122"/>
              <a:ea typeface="方正细圆简体" panose="03000509000000000000" pitchFamily="65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705225" y="885190"/>
            <a:ext cx="1784350" cy="762000"/>
            <a:chOff x="5795" y="2080"/>
            <a:chExt cx="2810" cy="1200"/>
          </a:xfrm>
        </p:grpSpPr>
        <p:sp>
          <p:nvSpPr>
            <p:cNvPr id="2" name="剪去单角的矩形 1"/>
            <p:cNvSpPr/>
            <p:nvPr/>
          </p:nvSpPr>
          <p:spPr>
            <a:xfrm flipH="1">
              <a:off x="5795" y="2401"/>
              <a:ext cx="2810" cy="671"/>
            </a:xfrm>
            <a:prstGeom prst="snip1Rect">
              <a:avLst>
                <a:gd name="adj" fmla="val 2344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388" y="2080"/>
              <a:ext cx="1704" cy="12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rgbClr val="FFC000"/>
                  </a:solidFill>
                  <a:latin typeface="Broadway" panose="04040905080B02020502" pitchFamily="82" charset="0"/>
                </a:rPr>
                <a:t>2.1</a:t>
              </a:r>
              <a:endParaRPr lang="zh-CN" altLang="en-US" sz="4400" dirty="0">
                <a:solidFill>
                  <a:srgbClr val="FFC000"/>
                </a:solidFill>
                <a:latin typeface="Broadway" panose="04040905080B02020502" pitchFamily="82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762257" y="1040982"/>
            <a:ext cx="1441420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latin typeface="隶书" panose="02010509060101010101" pitchFamily="49" charset="-122"/>
                <a:ea typeface="隶书" panose="02010509060101010101" pitchFamily="49" charset="-122"/>
              </a:rPr>
              <a:t>UML</a:t>
            </a:r>
            <a:r>
              <a:rPr lang="zh-CN" altLang="en-US" sz="2800" dirty="0" smtClean="0">
                <a:latin typeface="隶书" panose="02010509060101010101" pitchFamily="49" charset="-122"/>
                <a:ea typeface="隶书" panose="02010509060101010101" pitchFamily="49" charset="-122"/>
              </a:rPr>
              <a:t>介绍</a:t>
            </a:r>
            <a:endParaRPr lang="zh-CN" altLang="en-US" sz="2800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762257" y="1676455"/>
            <a:ext cx="1441420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800" dirty="0" err="1" smtClean="0">
                <a:latin typeface="隶书" panose="02010509060101010101" pitchFamily="49" charset="-122"/>
                <a:ea typeface="隶书" panose="02010509060101010101" pitchFamily="49" charset="-122"/>
              </a:rPr>
              <a:t>StarUML</a:t>
            </a:r>
            <a:endParaRPr lang="zh-CN" altLang="en-US" sz="2800" dirty="0" smtClean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163800" y="2065758"/>
            <a:ext cx="5501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rgbClr val="FFC000"/>
                </a:solidFill>
                <a:latin typeface="Broadway" panose="04040905080B02020502" pitchFamily="82" charset="0"/>
              </a:rPr>
              <a:t>2</a:t>
            </a:r>
            <a:endParaRPr lang="zh-CN" altLang="en-US" sz="4400" dirty="0">
              <a:solidFill>
                <a:srgbClr val="FFC000"/>
              </a:solidFill>
              <a:latin typeface="Broadway" panose="04040905080B02020502" pitchFamily="82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163800" y="3456751"/>
            <a:ext cx="5501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rgbClr val="FFC000"/>
                </a:solidFill>
                <a:latin typeface="Broadway" panose="04040905080B02020502" pitchFamily="82" charset="0"/>
              </a:rPr>
              <a:t>4</a:t>
            </a:r>
            <a:endParaRPr lang="zh-CN" altLang="en-US" sz="4400" dirty="0">
              <a:solidFill>
                <a:srgbClr val="FFC000"/>
              </a:solidFill>
              <a:latin typeface="Broadway" panose="04040905080B02020502" pitchFamily="8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163800" y="2761255"/>
            <a:ext cx="5501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rgbClr val="FFC000"/>
                </a:solidFill>
                <a:latin typeface="Broadway" panose="04040905080B02020502" pitchFamily="82" charset="0"/>
              </a:rPr>
              <a:t>3</a:t>
            </a:r>
            <a:endParaRPr lang="zh-CN" altLang="en-US" sz="4400" dirty="0">
              <a:solidFill>
                <a:srgbClr val="FFC000"/>
              </a:solidFill>
              <a:latin typeface="Broadway" panose="04040905080B02020502" pitchFamily="8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-668166" y="3412065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633683" y="3072304"/>
            <a:ext cx="481689" cy="498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-49641" y="4948014"/>
            <a:ext cx="481689" cy="498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868702" y="3867894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-188991" y="2331076"/>
            <a:ext cx="437371" cy="440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07771" y="2218332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-559026" y="4755275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-432048" y="4587974"/>
            <a:ext cx="481689" cy="498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-108330" y="4892570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580670" y="4595917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724686" y="4091861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48072" y="5416619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58367" y="5339338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131302" y="2180275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73782" y="1916202"/>
            <a:ext cx="437371" cy="440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884546" y="2217349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874997" y="3067733"/>
            <a:ext cx="437371" cy="440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-828600" y="1563638"/>
            <a:ext cx="4392488" cy="4392488"/>
            <a:chOff x="4644008" y="267494"/>
            <a:chExt cx="4392488" cy="4392488"/>
          </a:xfrm>
        </p:grpSpPr>
        <p:sp>
          <p:nvSpPr>
            <p:cNvPr id="47" name="TextBox 46"/>
            <p:cNvSpPr txBox="1"/>
            <p:nvPr/>
          </p:nvSpPr>
          <p:spPr>
            <a:xfrm>
              <a:off x="6581326" y="575925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256746" y="551600"/>
              <a:ext cx="56726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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376806" y="2435677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587647" y="786738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064250" y="3184539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023061" y="3363838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150785" y="3880134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399625" y="2025562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879089" y="2371947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4644008" y="267494"/>
              <a:ext cx="4392488" cy="439248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679825" y="1524635"/>
            <a:ext cx="1784350" cy="762000"/>
            <a:chOff x="5795" y="3074"/>
            <a:chExt cx="2810" cy="1200"/>
          </a:xfrm>
        </p:grpSpPr>
        <p:sp>
          <p:nvSpPr>
            <p:cNvPr id="5" name="剪去单角的矩形 4"/>
            <p:cNvSpPr/>
            <p:nvPr/>
          </p:nvSpPr>
          <p:spPr>
            <a:xfrm flipH="1">
              <a:off x="5795" y="3395"/>
              <a:ext cx="2810" cy="671"/>
            </a:xfrm>
            <a:prstGeom prst="snip1Rect">
              <a:avLst>
                <a:gd name="adj" fmla="val 2344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TextBox 2"/>
            <p:cNvSpPr txBox="1"/>
            <p:nvPr/>
          </p:nvSpPr>
          <p:spPr>
            <a:xfrm>
              <a:off x="6388" y="3074"/>
              <a:ext cx="1757" cy="12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rgbClr val="FFC000"/>
                  </a:solidFill>
                  <a:latin typeface="Broadway" panose="04040905080B02020502" pitchFamily="82" charset="0"/>
                </a:rPr>
                <a:t>2.2</a:t>
              </a:r>
              <a:endParaRPr lang="zh-CN" altLang="en-US" sz="4400" dirty="0">
                <a:solidFill>
                  <a:srgbClr val="FFC000"/>
                </a:solidFill>
                <a:latin typeface="Broadway" panose="04040905080B02020502" pitchFamily="82" charset="0"/>
              </a:endParaRPr>
            </a:p>
          </p:txBody>
        </p:sp>
      </p:grpSp>
      <p:sp>
        <p:nvSpPr>
          <p:cNvPr id="14" name="TextBox 2"/>
          <p:cNvSpPr txBox="1"/>
          <p:nvPr/>
        </p:nvSpPr>
        <p:spPr>
          <a:xfrm>
            <a:off x="4081780" y="2861945"/>
            <a:ext cx="1115695" cy="7620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rgbClr val="FFC000"/>
                </a:solidFill>
                <a:latin typeface="Broadway" panose="04040905080B02020502" pitchFamily="82" charset="0"/>
              </a:rPr>
              <a:t>2.4</a:t>
            </a:r>
            <a:endParaRPr lang="zh-CN" altLang="en-US" sz="4400" dirty="0">
              <a:solidFill>
                <a:srgbClr val="FFC000"/>
              </a:solidFill>
              <a:latin typeface="Broadway" panose="04040905080B02020502" pitchFamily="82" charset="0"/>
            </a:endParaRPr>
          </a:p>
        </p:txBody>
      </p:sp>
      <p:sp>
        <p:nvSpPr>
          <p:cNvPr id="62" name="TextBox 2"/>
          <p:cNvSpPr txBox="1"/>
          <p:nvPr/>
        </p:nvSpPr>
        <p:spPr>
          <a:xfrm>
            <a:off x="4048125" y="3493135"/>
            <a:ext cx="1115695" cy="7620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rgbClr val="FFC000"/>
                </a:solidFill>
                <a:latin typeface="Broadway" panose="04040905080B02020502" pitchFamily="82" charset="0"/>
              </a:rPr>
              <a:t>2.5</a:t>
            </a:r>
            <a:endParaRPr lang="zh-CN" altLang="en-US" sz="4400" dirty="0">
              <a:solidFill>
                <a:srgbClr val="FFC000"/>
              </a:solidFill>
              <a:latin typeface="Broadway" panose="04040905080B02020502" pitchFamily="82" charset="0"/>
            </a:endParaRPr>
          </a:p>
        </p:txBody>
      </p:sp>
      <p:sp>
        <p:nvSpPr>
          <p:cNvPr id="64" name="TextBox 2"/>
          <p:cNvSpPr txBox="1"/>
          <p:nvPr/>
        </p:nvSpPr>
        <p:spPr>
          <a:xfrm>
            <a:off x="4048125" y="4130675"/>
            <a:ext cx="1115695" cy="7620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rgbClr val="FFC000"/>
                </a:solidFill>
                <a:latin typeface="Broadway" panose="04040905080B02020502" pitchFamily="82" charset="0"/>
              </a:rPr>
              <a:t>2.6</a:t>
            </a:r>
            <a:endParaRPr lang="zh-CN" altLang="en-US" sz="4400" dirty="0">
              <a:solidFill>
                <a:srgbClr val="FFC000"/>
              </a:solidFill>
              <a:latin typeface="Broadway" panose="04040905080B02020502" pitchFamily="82" charset="0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3679825" y="2190750"/>
            <a:ext cx="1784350" cy="769620"/>
            <a:chOff x="5795" y="2080"/>
            <a:chExt cx="2810" cy="1212"/>
          </a:xfrm>
        </p:grpSpPr>
        <p:sp>
          <p:nvSpPr>
            <p:cNvPr id="58" name="剪去单角的矩形 57"/>
            <p:cNvSpPr/>
            <p:nvPr/>
          </p:nvSpPr>
          <p:spPr>
            <a:xfrm flipH="1">
              <a:off x="5795" y="2401"/>
              <a:ext cx="2810" cy="671"/>
            </a:xfrm>
            <a:prstGeom prst="snip1Rect">
              <a:avLst>
                <a:gd name="adj" fmla="val 2344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388" y="2080"/>
              <a:ext cx="1778" cy="12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rgbClr val="FFC000"/>
                  </a:solidFill>
                  <a:latin typeface="Broadway" panose="04040905080B02020502" pitchFamily="82" charset="0"/>
                </a:rPr>
                <a:t>2.3</a:t>
              </a:r>
              <a:endParaRPr lang="zh-CN" altLang="en-US" sz="4400" dirty="0">
                <a:solidFill>
                  <a:srgbClr val="FFC000"/>
                </a:solidFill>
                <a:latin typeface="Broadway" panose="04040905080B02020502" pitchFamily="82" charset="0"/>
              </a:endParaRPr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5762257" y="2345777"/>
            <a:ext cx="902811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隶书" panose="02010509060101010101" pitchFamily="49" charset="-122"/>
                <a:ea typeface="隶书" panose="02010509060101010101" pitchFamily="49" charset="-122"/>
              </a:rPr>
              <a:t>问题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3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4" grpId="0"/>
      <p:bldP spid="35" grpId="0"/>
      <p:bldP spid="36" grpId="0"/>
      <p:bldP spid="37" grpId="0"/>
      <p:bldP spid="38" grpId="0"/>
      <p:bldP spid="39" grpId="0"/>
      <p:bldP spid="44" grpId="0"/>
      <p:bldP spid="4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568126" y="2127438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873574" y="1792475"/>
            <a:ext cx="45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250" y="3668185"/>
            <a:ext cx="45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04994" y="2583267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49450" y="1049328"/>
            <a:ext cx="4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44063" y="933705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77266" y="3470648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07843" y="3308145"/>
            <a:ext cx="45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127962" y="3607943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816962" y="3311290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960978" y="2807234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884364" y="4131992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194659" y="4054711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367594" y="895648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012223" y="634454"/>
            <a:ext cx="4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120838" y="932722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13438" y="1785985"/>
            <a:ext cx="4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39205" y="411163"/>
            <a:ext cx="4105150" cy="4105150"/>
            <a:chOff x="4644008" y="267494"/>
            <a:chExt cx="4392488" cy="4392488"/>
          </a:xfrm>
        </p:grpSpPr>
        <p:sp>
          <p:nvSpPr>
            <p:cNvPr id="47" name="TextBox 46"/>
            <p:cNvSpPr txBox="1"/>
            <p:nvPr/>
          </p:nvSpPr>
          <p:spPr>
            <a:xfrm>
              <a:off x="6581326" y="575925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56746" y="551600"/>
              <a:ext cx="56726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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376806" y="2435677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587647" y="786738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064250" y="3184539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023061" y="3363838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150785" y="3880134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99625" y="2025562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879089" y="2371947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4644008" y="267494"/>
              <a:ext cx="4392488" cy="439248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剪去单角的矩形 61"/>
          <p:cNvSpPr/>
          <p:nvPr/>
        </p:nvSpPr>
        <p:spPr>
          <a:xfrm flipH="1">
            <a:off x="5840730" y="1301750"/>
            <a:ext cx="2698750" cy="1599565"/>
          </a:xfrm>
          <a:prstGeom prst="snip1Rect">
            <a:avLst>
              <a:gd name="adj" fmla="val 2344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5840820" y="1086958"/>
            <a:ext cx="314060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roadway" panose="04040905080B02020502" pitchFamily="82" charset="0"/>
              </a:rPr>
              <a:t>2.3</a:t>
            </a:r>
            <a:endParaRPr lang="zh-CN" altLang="en-US" sz="13800" dirty="0">
              <a:solidFill>
                <a:schemeClr val="tx1">
                  <a:lumMod val="85000"/>
                  <a:lumOff val="15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549834" y="2991900"/>
            <a:ext cx="401728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问题</a:t>
            </a:r>
          </a:p>
        </p:txBody>
      </p:sp>
    </p:spTree>
    <p:extLst>
      <p:ext uri="{BB962C8B-B14F-4D97-AF65-F5344CB8AC3E}">
        <p14:creationId xmlns:p14="http://schemas.microsoft.com/office/powerpoint/2010/main" val="3269579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3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3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mph" presetSubtype="0" repeatCount="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6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8" grpId="0"/>
      <p:bldP spid="43" grpId="0"/>
      <p:bldP spid="51" grpId="0"/>
      <p:bldP spid="30" grpId="0"/>
      <p:bldP spid="33" grpId="0"/>
      <p:bldP spid="35" grpId="0"/>
      <p:bldP spid="36" grpId="0"/>
      <p:bldP spid="39" grpId="0"/>
      <p:bldP spid="42" grpId="0"/>
      <p:bldP spid="50" grpId="0"/>
      <p:bldP spid="52" grpId="0"/>
      <p:bldP spid="62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635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76668" y="771550"/>
            <a:ext cx="7826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C000"/>
                </a:solidFill>
              </a:rPr>
              <a:t>1.StarUML</a:t>
            </a:r>
            <a:r>
              <a:rPr lang="zh-CN" altLang="en-US" sz="2800" dirty="0" smtClean="0">
                <a:solidFill>
                  <a:srgbClr val="FFC000"/>
                </a:solidFill>
              </a:rPr>
              <a:t>相比于</a:t>
            </a:r>
            <a:r>
              <a:rPr lang="en-US" altLang="zh-CN" sz="2800" dirty="0" smtClean="0">
                <a:solidFill>
                  <a:srgbClr val="FFC000"/>
                </a:solidFill>
              </a:rPr>
              <a:t>IBM</a:t>
            </a:r>
            <a:r>
              <a:rPr lang="zh-CN" altLang="en-US" sz="2800" dirty="0" smtClean="0">
                <a:solidFill>
                  <a:srgbClr val="FFC000"/>
                </a:solidFill>
              </a:rPr>
              <a:t>系列工具有什么优点？ </a:t>
            </a:r>
            <a:endParaRPr lang="zh-CN" altLang="en-U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0082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0" y="2291969"/>
            <a:ext cx="1403648" cy="2851529"/>
          </a:xfrm>
          <a:prstGeom prst="triangle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53"/>
          <p:cNvSpPr txBox="1"/>
          <p:nvPr/>
        </p:nvSpPr>
        <p:spPr>
          <a:xfrm>
            <a:off x="1403350" y="190500"/>
            <a:ext cx="6754495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任务分工及参考资料</a:t>
            </a:r>
            <a:endParaRPr lang="zh-CN" sz="2800" dirty="0">
              <a:solidFill>
                <a:srgbClr val="FFC000"/>
              </a:solidFill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4" name="文本框 53"/>
          <p:cNvSpPr txBox="1"/>
          <p:nvPr/>
        </p:nvSpPr>
        <p:spPr>
          <a:xfrm>
            <a:off x="956627" y="906974"/>
            <a:ext cx="764794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郑丁公：反转课堂</a:t>
            </a:r>
            <a:r>
              <a:rPr lang="en-US" altLang="zh-CN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PPT</a:t>
            </a:r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、需求工程计划</a:t>
            </a:r>
            <a:r>
              <a:rPr lang="en-US" altLang="zh-CN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PPT</a:t>
            </a:r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、需求访谈前期准备 </a:t>
            </a:r>
            <a:r>
              <a:rPr lang="en-US" altLang="zh-CN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8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张晓</a:t>
            </a:r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钒：项目总体计划、项目章程、配置管理</a:t>
            </a:r>
            <a:endParaRPr lang="en-US" altLang="zh-CN" sz="2800" dirty="0" smtClean="0">
              <a:solidFill>
                <a:srgbClr val="FFC000"/>
              </a:solidFill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 sz="2800" dirty="0" err="1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w</a:t>
            </a:r>
            <a:r>
              <a:rPr lang="en-US" altLang="zh-CN" sz="2800" dirty="0" err="1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bs</a:t>
            </a:r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，</a:t>
            </a:r>
            <a:r>
              <a:rPr lang="en-US" altLang="zh-CN" sz="2800" dirty="0" err="1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obs</a:t>
            </a:r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完善。 </a:t>
            </a:r>
            <a:r>
              <a:rPr lang="en-US" altLang="zh-CN" sz="2800" dirty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9</a:t>
            </a:r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 </a:t>
            </a:r>
            <a:endParaRPr lang="en-US" altLang="zh-CN" sz="2800" dirty="0" smtClean="0">
              <a:solidFill>
                <a:srgbClr val="FFC000"/>
              </a:solidFill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谢正</a:t>
            </a:r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树：需求工程计划 </a:t>
            </a:r>
            <a:r>
              <a:rPr lang="en-US" altLang="zh-CN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8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嵇德</a:t>
            </a:r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宏：需求工程计划、会议记录 </a:t>
            </a:r>
            <a:r>
              <a:rPr lang="en-US" altLang="zh-CN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7</a:t>
            </a:r>
            <a:endParaRPr lang="en-US" altLang="zh-CN" sz="2800" dirty="0" smtClean="0">
              <a:solidFill>
                <a:srgbClr val="FFC000"/>
              </a:solidFill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张天</a:t>
            </a:r>
            <a:r>
              <a:rPr lang="zh-CN" altLang="en-US" sz="2800" dirty="0" smtClean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颖：甘特图 </a:t>
            </a:r>
            <a:r>
              <a:rPr lang="en-US" altLang="zh-CN" sz="2800" dirty="0">
                <a:solidFill>
                  <a:srgbClr val="FFC000"/>
                </a:solidFill>
                <a:latin typeface="仿宋" panose="02010609060101010101" charset="-122"/>
                <a:ea typeface="仿宋" panose="02010609060101010101" charset="-122"/>
              </a:rPr>
              <a:t>8</a:t>
            </a:r>
            <a:endParaRPr lang="en-US" altLang="zh-CN" sz="2800" dirty="0" smtClean="0">
              <a:solidFill>
                <a:srgbClr val="FFC000"/>
              </a:solidFill>
              <a:latin typeface="仿宋" panose="02010609060101010101" charset="-122"/>
              <a:ea typeface="仿宋" panose="02010609060101010101" charset="-122"/>
            </a:endParaRPr>
          </a:p>
          <a:p>
            <a:endParaRPr lang="en-US" altLang="zh-CN" sz="2800" dirty="0">
              <a:solidFill>
                <a:srgbClr val="FFC000"/>
              </a:solidFill>
              <a:latin typeface="仿宋" panose="02010609060101010101" charset="-122"/>
              <a:ea typeface="仿宋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64074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911946" y="2115921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213795" y="1776160"/>
            <a:ext cx="481689" cy="498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530471" y="3651870"/>
            <a:ext cx="481689" cy="498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448814" y="2571750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91121" y="1034932"/>
            <a:ext cx="437371" cy="440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787883" y="922188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21086" y="3459131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148064" y="3291830"/>
            <a:ext cx="481689" cy="498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471782" y="3596426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160782" y="3299773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304798" y="2795717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228184" y="4120475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538479" y="4043194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711414" y="884131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353894" y="620058"/>
            <a:ext cx="437371" cy="440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464658" y="921205"/>
            <a:ext cx="371658" cy="3520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455109" y="1771589"/>
            <a:ext cx="437371" cy="440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751512" y="267494"/>
            <a:ext cx="4392488" cy="4392488"/>
            <a:chOff x="4644008" y="267494"/>
            <a:chExt cx="4392488" cy="4392488"/>
          </a:xfrm>
        </p:grpSpPr>
        <p:sp>
          <p:nvSpPr>
            <p:cNvPr id="47" name="TextBox 46"/>
            <p:cNvSpPr txBox="1"/>
            <p:nvPr/>
          </p:nvSpPr>
          <p:spPr>
            <a:xfrm>
              <a:off x="6581326" y="575925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56746" y="551600"/>
              <a:ext cx="56726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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376806" y="2435677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587647" y="786738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064250" y="3184539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023061" y="3363838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150785" y="3880134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99625" y="2025562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879089" y="2371947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4644008" y="267494"/>
              <a:ext cx="4392488" cy="439248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20160" y="1700103"/>
            <a:ext cx="3451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800" dirty="0" smtClean="0">
                <a:solidFill>
                  <a:srgbClr val="FFC000"/>
                </a:solidFill>
                <a:latin typeface="方正汉真广标简体" panose="02000000000000000000" pitchFamily="2" charset="-122"/>
                <a:ea typeface="文鼎特粗宋简" panose="02010609010101010101" pitchFamily="49" charset="-122"/>
              </a:rPr>
              <a:t>谢谢</a:t>
            </a:r>
            <a:endParaRPr lang="zh-CN" altLang="en-US" sz="5800" dirty="0">
              <a:solidFill>
                <a:srgbClr val="FFC000"/>
              </a:solidFill>
              <a:latin typeface="方正汉真广标简体" panose="02000000000000000000" pitchFamily="2" charset="-122"/>
              <a:ea typeface="文鼎特粗宋简" panose="02010609010101010101" pitchFamily="49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0" y="2291969"/>
            <a:ext cx="1403648" cy="2851529"/>
          </a:xfrm>
          <a:prstGeom prst="triangle">
            <a:avLst>
              <a:gd name="adj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3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8" grpId="0"/>
      <p:bldP spid="43" grpId="0"/>
      <p:bldP spid="51" grpId="0"/>
      <p:bldP spid="30" grpId="0"/>
      <p:bldP spid="33" grpId="0"/>
      <p:bldP spid="35" grpId="0"/>
      <p:bldP spid="36" grpId="0"/>
      <p:bldP spid="39" grpId="0"/>
      <p:bldP spid="42" grpId="0"/>
      <p:bldP spid="50" grpId="0"/>
      <p:bldP spid="5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568126" y="2127438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873574" y="1792475"/>
            <a:ext cx="45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250" y="3668185"/>
            <a:ext cx="45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04994" y="2583267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49450" y="1049328"/>
            <a:ext cx="4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44063" y="933705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77266" y="3470648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07843" y="3308145"/>
            <a:ext cx="45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sz="2800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127962" y="3607943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816962" y="3311290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960978" y="2807234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884364" y="4131992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194659" y="4054711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367594" y="895648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>
                    <a:alpha val="70000"/>
                  </a:srgbClr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>
                  <a:alpha val="70000"/>
                </a:srgb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012223" y="634454"/>
            <a:ext cx="4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120838" y="932722"/>
            <a:ext cx="34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  <a:sym typeface="Wingdings 2" panose="05020102010507070707"/>
              </a:rPr>
              <a:t>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13438" y="1785985"/>
            <a:ext cx="408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C000">
                    <a:alpha val="56000"/>
                  </a:srgbClr>
                </a:solidFill>
                <a:sym typeface="Wingdings 2" panose="05020102010507070707"/>
              </a:rPr>
              <a:t></a:t>
            </a:r>
            <a:endParaRPr lang="zh-CN" altLang="en-US" sz="2400" dirty="0">
              <a:solidFill>
                <a:srgbClr val="FFC000">
                  <a:alpha val="56000"/>
                </a:srgbClr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39205" y="411163"/>
            <a:ext cx="4105150" cy="4105150"/>
            <a:chOff x="4644008" y="267494"/>
            <a:chExt cx="4392488" cy="4392488"/>
          </a:xfrm>
        </p:grpSpPr>
        <p:sp>
          <p:nvSpPr>
            <p:cNvPr id="47" name="TextBox 46"/>
            <p:cNvSpPr txBox="1"/>
            <p:nvPr/>
          </p:nvSpPr>
          <p:spPr>
            <a:xfrm>
              <a:off x="6581326" y="575925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56746" y="551600"/>
              <a:ext cx="56726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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376806" y="2435677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587647" y="786738"/>
              <a:ext cx="481689" cy="498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FC000">
                      <a:alpha val="70000"/>
                    </a:srgbClr>
                  </a:solidFill>
                  <a:sym typeface="Wingdings 2" panose="05020102010507070707"/>
                </a:rPr>
                <a:t></a:t>
              </a:r>
              <a:endParaRPr lang="zh-CN" altLang="en-US" sz="2800" dirty="0">
                <a:solidFill>
                  <a:srgbClr val="FFC000">
                    <a:alpha val="70000"/>
                  </a:srgb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064250" y="3184539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023061" y="3363838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150785" y="3880134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99625" y="2025562"/>
              <a:ext cx="371658" cy="352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C000"/>
                  </a:solidFill>
                  <a:sym typeface="Wingdings 2" panose="05020102010507070707"/>
                </a:rPr>
                <a:t>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879089" y="2371947"/>
              <a:ext cx="437371" cy="4401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FC000">
                      <a:alpha val="56000"/>
                    </a:srgbClr>
                  </a:solidFill>
                  <a:sym typeface="Wingdings 2" panose="05020102010507070707"/>
                </a:rPr>
                <a:t></a:t>
              </a:r>
              <a:endParaRPr lang="zh-CN" altLang="en-US" sz="2400" dirty="0">
                <a:solidFill>
                  <a:srgbClr val="FFC000">
                    <a:alpha val="56000"/>
                  </a:srgbClr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4644008" y="267494"/>
              <a:ext cx="4392488" cy="439248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剪去单角的矩形 61"/>
          <p:cNvSpPr/>
          <p:nvPr/>
        </p:nvSpPr>
        <p:spPr>
          <a:xfrm flipH="1">
            <a:off x="5840730" y="1301750"/>
            <a:ext cx="2698750" cy="1599565"/>
          </a:xfrm>
          <a:prstGeom prst="snip1Rect">
            <a:avLst>
              <a:gd name="adj" fmla="val 2344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5840820" y="1086958"/>
            <a:ext cx="3002915" cy="2194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roadway" panose="04040905080B02020502" pitchFamily="82" charset="0"/>
              </a:rPr>
              <a:t>2.1</a:t>
            </a:r>
            <a:endParaRPr lang="zh-CN" altLang="en-US" sz="13800" dirty="0">
              <a:solidFill>
                <a:schemeClr val="tx1">
                  <a:lumMod val="85000"/>
                  <a:lumOff val="15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549834" y="2991900"/>
            <a:ext cx="401728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UML</a:t>
            </a:r>
            <a:r>
              <a:rPr lang="zh-CN" altLang="en-US" sz="40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介绍</a:t>
            </a:r>
            <a:endParaRPr lang="en-US" altLang="zh-CN" sz="40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3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3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repeatCount="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mph" presetSubtype="0" repeatCount="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6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8" grpId="0"/>
      <p:bldP spid="43" grpId="0"/>
      <p:bldP spid="51" grpId="0"/>
      <p:bldP spid="30" grpId="0"/>
      <p:bldP spid="33" grpId="0"/>
      <p:bldP spid="35" grpId="0"/>
      <p:bldP spid="36" grpId="0"/>
      <p:bldP spid="39" grpId="0"/>
      <p:bldP spid="42" grpId="0"/>
      <p:bldP spid="50" grpId="0"/>
      <p:bldP spid="52" grpId="0"/>
      <p:bldP spid="6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58495" y="615950"/>
            <a:ext cx="782637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前言：</a:t>
            </a:r>
            <a:endParaRPr lang="en-US" altLang="zh-CN" sz="3200" dirty="0" smtClean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en-US" altLang="zh-CN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20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世纪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90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年代，人们推出了许多不同的面向对象设计和分析方法，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OMT(Rumbaugh)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、</a:t>
            </a:r>
            <a:r>
              <a:rPr lang="en-US" altLang="zh-CN" sz="2800" dirty="0" err="1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Booch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和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OOSE(Jacobson)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是当中最为流行的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3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种方法。其中，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OMT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方法强在分析方面，但弱在设计方面；</a:t>
            </a:r>
            <a:r>
              <a:rPr lang="en-US" altLang="zh-CN" sz="2800" dirty="0" err="1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Booch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方法强在设计方面，但弱在分析方面；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OOSE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方法强在行为分析方面，但弱在其他方面。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58495" y="615950"/>
            <a:ext cx="782637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过程：</a:t>
            </a:r>
            <a:endParaRPr lang="en-US" altLang="zh-CN" sz="3200" dirty="0" smtClean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这些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面向对象的设计和分析方法之间开始出现了交叉，但它们仍然都拥有自己的独特表示法。这些不同表示法的使用给建模者造成了混乱，因为不同方法中的相同符号的含义可能并不相同</a:t>
            </a:r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。</a:t>
            </a:r>
            <a:endParaRPr lang="en-US" altLang="zh-CN" sz="2800" dirty="0" smtClean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endParaRPr lang="en-US" altLang="zh-CN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例如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，实心小圆圈在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OMT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方法中是一个多重性指示器，在</a:t>
            </a:r>
            <a:r>
              <a:rPr lang="en-US" altLang="zh-CN" sz="2800" dirty="0" err="1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Booch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方法中则是聚合符号。这个阶段就是后来人们所说的方法之战阶段。</a:t>
            </a:r>
          </a:p>
        </p:txBody>
      </p:sp>
    </p:spTree>
    <p:extLst>
      <p:ext uri="{BB962C8B-B14F-4D97-AF65-F5344CB8AC3E}">
        <p14:creationId xmlns:p14="http://schemas.microsoft.com/office/powerpoint/2010/main" val="19753658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58495" y="615950"/>
            <a:ext cx="782637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结果：</a:t>
            </a:r>
            <a:endParaRPr lang="en-US" altLang="zh-CN" sz="3200" dirty="0" smtClean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面向对象的分析与设计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(OOA&amp;D)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方法的发展在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80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年代末至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90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年代中出现了一个高潮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,UML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是这个高潮的产物。它不仅统一了</a:t>
            </a:r>
            <a:r>
              <a:rPr lang="en-US" altLang="zh-CN" sz="2800" dirty="0" err="1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Booch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、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Rumbaugh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和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Jacobson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的表示方法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,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而且对其作了进一步的发展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,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并最终统一为大众所接受的标准建模语言</a:t>
            </a:r>
          </a:p>
        </p:txBody>
      </p:sp>
    </p:spTree>
    <p:extLst>
      <p:ext uri="{BB962C8B-B14F-4D97-AF65-F5344CB8AC3E}">
        <p14:creationId xmlns:p14="http://schemas.microsoft.com/office/powerpoint/2010/main" val="4269289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58495" y="615950"/>
            <a:ext cx="78263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什么</a:t>
            </a:r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是</a:t>
            </a:r>
            <a:r>
              <a:rPr lang="en-US" altLang="zh-CN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UML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Unified Modeling Language (UML)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又称统一建模语言或标准建模语言，是支持模型化和软件系统开发的图形化语言，为软件开发的所有阶段提供模型化和可视化支持，包括由需求分析到规格，到构造和配置。</a:t>
            </a:r>
          </a:p>
        </p:txBody>
      </p:sp>
    </p:spTree>
    <p:extLst>
      <p:ext uri="{BB962C8B-B14F-4D97-AF65-F5344CB8AC3E}">
        <p14:creationId xmlns:p14="http://schemas.microsoft.com/office/powerpoint/2010/main" val="36830783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77251" y="32290"/>
            <a:ext cx="782637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中文</a:t>
            </a:r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名称</a:t>
            </a:r>
            <a:endParaRPr lang="zh-CN" altLang="en-US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统一建模语言 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外文名称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UML </a:t>
            </a:r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（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Unified Modeling Language </a:t>
            </a:r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）</a:t>
            </a:r>
            <a:endParaRPr lang="en-US" altLang="zh-CN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别名</a:t>
            </a:r>
            <a:endParaRPr lang="zh-CN" altLang="en-US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标准建模语言 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出现</a:t>
            </a:r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年代</a:t>
            </a:r>
            <a:endParaRPr lang="zh-CN" altLang="en-US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1997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年 </a:t>
            </a:r>
            <a:endParaRPr lang="en-US" altLang="zh-CN" sz="2800" dirty="0" smtClean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作    用</a:t>
            </a:r>
          </a:p>
          <a:p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支持模型化和软件开发 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产    源</a:t>
            </a: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OOA&amp;D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，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OOAD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（面向对象的分析与设计）</a:t>
            </a:r>
          </a:p>
        </p:txBody>
      </p:sp>
    </p:spTree>
    <p:extLst>
      <p:ext uri="{BB962C8B-B14F-4D97-AF65-F5344CB8AC3E}">
        <p14:creationId xmlns:p14="http://schemas.microsoft.com/office/powerpoint/2010/main" val="26622446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53"/>
          <p:cNvSpPr txBox="1"/>
          <p:nvPr/>
        </p:nvSpPr>
        <p:spPr>
          <a:xfrm>
            <a:off x="658494" y="627534"/>
            <a:ext cx="78263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UML 2.2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中一共定义了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14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种图示（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diagrams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）</a:t>
            </a:r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。</a:t>
            </a:r>
            <a:endParaRPr lang="en-US" altLang="zh-CN" sz="2800" dirty="0" smtClean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en-US" altLang="zh-CN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	</a:t>
            </a:r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结构性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图形（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Structure diagrams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） 强调的是系统式的建模</a:t>
            </a:r>
            <a:r>
              <a:rPr lang="zh-CN" altLang="en-US" sz="2800" dirty="0" smtClean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：</a:t>
            </a:r>
            <a:endParaRPr lang="zh-CN" altLang="en-US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类图 </a:t>
            </a:r>
            <a:r>
              <a:rPr lang="en-US" altLang="zh-CN" sz="2800" dirty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(Class Diagram)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组件图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(Component diagram)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复合结构图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(Composite structure diagram)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部署图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(Deployment diagram)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对象图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(Object diagram)</a:t>
            </a:r>
          </a:p>
          <a:p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   </a:t>
            </a:r>
            <a:r>
              <a:rPr lang="zh-CN" altLang="en-US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包图</a:t>
            </a:r>
            <a:r>
              <a:rPr lang="en-US" altLang="zh-CN" sz="2800" dirty="0">
                <a:solidFill>
                  <a:srgbClr val="FFC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(Package diagram)</a:t>
            </a:r>
          </a:p>
          <a:p>
            <a:endParaRPr lang="zh-CN" altLang="en-US" sz="2800" dirty="0">
              <a:solidFill>
                <a:srgbClr val="FFC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52676"/>
            <a:ext cx="6114256" cy="503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69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716</Words>
  <Application>Microsoft Office PowerPoint</Application>
  <PresentationFormat>全屏显示(16:9)</PresentationFormat>
  <Paragraphs>240</Paragraphs>
  <Slides>23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Arial</vt:lpstr>
      <vt:lpstr>宋体</vt:lpstr>
      <vt:lpstr>仿宋</vt:lpstr>
      <vt:lpstr>微软雅黑</vt:lpstr>
      <vt:lpstr>方正汉真广标简体</vt:lpstr>
      <vt:lpstr>隶书</vt:lpstr>
      <vt:lpstr>Broadway</vt:lpstr>
      <vt:lpstr>Wingdings 2</vt:lpstr>
      <vt:lpstr>文鼎特粗宋简</vt:lpstr>
      <vt:lpstr>方正细圆简体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zdg</cp:lastModifiedBy>
  <cp:revision>111</cp:revision>
  <dcterms:created xsi:type="dcterms:W3CDTF">2015-05-16T00:02:00Z</dcterms:created>
  <dcterms:modified xsi:type="dcterms:W3CDTF">2017-10-29T11:33:19Z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